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2" r:id="rId1"/>
  </p:sldMasterIdLst>
  <p:handoutMasterIdLst>
    <p:handoutMasterId r:id="rId14"/>
  </p:handoutMasterIdLst>
  <p:sldIdLst>
    <p:sldId id="256" r:id="rId2"/>
    <p:sldId id="260" r:id="rId3"/>
    <p:sldId id="257" r:id="rId4"/>
    <p:sldId id="259" r:id="rId5"/>
    <p:sldId id="261" r:id="rId6"/>
    <p:sldId id="262" r:id="rId7"/>
    <p:sldId id="263" r:id="rId8"/>
    <p:sldId id="264" r:id="rId9"/>
    <p:sldId id="265" r:id="rId10"/>
    <p:sldId id="266" r:id="rId11"/>
    <p:sldId id="258" r:id="rId12"/>
    <p:sldId id="268" r:id="rId13"/>
  </p:sldIdLst>
  <p:sldSz cx="12192000" cy="6858000"/>
  <p:notesSz cx="6954838" cy="9239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8" autoAdjust="0"/>
    <p:restoredTop sz="94660"/>
  </p:normalViewPr>
  <p:slideViewPr>
    <p:cSldViewPr snapToGrid="0">
      <p:cViewPr varScale="1">
        <p:scale>
          <a:sx n="67" d="100"/>
          <a:sy n="67" d="100"/>
        </p:scale>
        <p:origin x="84"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5" y="0"/>
            <a:ext cx="3013075" cy="463550"/>
          </a:xfrm>
          <a:prstGeom prst="rect">
            <a:avLst/>
          </a:prstGeom>
        </p:spPr>
        <p:txBody>
          <a:bodyPr vert="horz" lIns="91440" tIns="45720" rIns="91440" bIns="45720" rtlCol="0"/>
          <a:lstStyle>
            <a:lvl1pPr algn="r">
              <a:defRPr sz="1200"/>
            </a:lvl1pPr>
          </a:lstStyle>
          <a:p>
            <a:fld id="{20C4426F-5847-4462-B8A2-F8B072E387E8}" type="datetimeFigureOut">
              <a:rPr lang="en-US" smtClean="0"/>
              <a:t>7/27/2022</a:t>
            </a:fld>
            <a:endParaRPr lang="en-US"/>
          </a:p>
        </p:txBody>
      </p:sp>
      <p:sp>
        <p:nvSpPr>
          <p:cNvPr id="4" name="Footer Placeholder 3"/>
          <p:cNvSpPr>
            <a:spLocks noGrp="1"/>
          </p:cNvSpPr>
          <p:nvPr>
            <p:ph type="ftr" sz="quarter" idx="2"/>
          </p:nvPr>
        </p:nvSpPr>
        <p:spPr>
          <a:xfrm>
            <a:off x="0" y="8775700"/>
            <a:ext cx="3013075"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5" y="8775700"/>
            <a:ext cx="3013075" cy="463550"/>
          </a:xfrm>
          <a:prstGeom prst="rect">
            <a:avLst/>
          </a:prstGeom>
        </p:spPr>
        <p:txBody>
          <a:bodyPr vert="horz" lIns="91440" tIns="45720" rIns="91440" bIns="45720" rtlCol="0" anchor="b"/>
          <a:lstStyle>
            <a:lvl1pPr algn="r">
              <a:defRPr sz="1200"/>
            </a:lvl1pPr>
          </a:lstStyle>
          <a:p>
            <a:fld id="{2C296510-3797-4B9E-957A-1CAEAC8ECF3E}" type="slidenum">
              <a:rPr lang="en-US" smtClean="0"/>
              <a:t>‹#›</a:t>
            </a:fld>
            <a:endParaRPr lang="en-US"/>
          </a:p>
        </p:txBody>
      </p:sp>
    </p:spTree>
    <p:extLst>
      <p:ext uri="{BB962C8B-B14F-4D97-AF65-F5344CB8AC3E}">
        <p14:creationId xmlns:p14="http://schemas.microsoft.com/office/powerpoint/2010/main" val="1384416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39594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23866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4123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11436654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0381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7/27/2022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1565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7/27/2022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11304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93170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6007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1658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50151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175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67159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7/27/2022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7505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7/27/2022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4874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7/27/2022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5897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55892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7/27/2022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9958201"/>
      </p:ext>
    </p:extLst>
  </p:cSld>
  <p:clrMap bg1="dk1" tx1="lt1" bg2="dk2" tx2="lt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 id="214748376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Tamaqua Area SD	</a:t>
            </a:r>
            <a:endParaRPr lang="en-US" dirty="0"/>
          </a:p>
        </p:txBody>
      </p:sp>
      <p:sp>
        <p:nvSpPr>
          <p:cNvPr id="3" name="Subtitle 2"/>
          <p:cNvSpPr>
            <a:spLocks noGrp="1"/>
          </p:cNvSpPr>
          <p:nvPr>
            <p:ph type="subTitle" idx="1"/>
          </p:nvPr>
        </p:nvSpPr>
        <p:spPr/>
        <p:txBody>
          <a:bodyPr/>
          <a:lstStyle/>
          <a:p>
            <a:r>
              <a:rPr lang="en-US" dirty="0" smtClean="0"/>
              <a:t>Title IX On-Line Training</a:t>
            </a:r>
            <a:endParaRPr lang="en-US" dirty="0"/>
          </a:p>
        </p:txBody>
      </p:sp>
    </p:spTree>
    <p:extLst>
      <p:ext uri="{BB962C8B-B14F-4D97-AF65-F5344CB8AC3E}">
        <p14:creationId xmlns:p14="http://schemas.microsoft.com/office/powerpoint/2010/main" val="1613991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Done for Protection</a:t>
            </a:r>
            <a:endParaRPr lang="en-US" dirty="0"/>
          </a:p>
        </p:txBody>
      </p:sp>
      <p:sp>
        <p:nvSpPr>
          <p:cNvPr id="3" name="Content Placeholder 2"/>
          <p:cNvSpPr>
            <a:spLocks noGrp="1"/>
          </p:cNvSpPr>
          <p:nvPr>
            <p:ph idx="1"/>
          </p:nvPr>
        </p:nvSpPr>
        <p:spPr/>
        <p:txBody>
          <a:bodyPr/>
          <a:lstStyle/>
          <a:p>
            <a:r>
              <a:rPr lang="en-US" dirty="0" smtClean="0"/>
              <a:t>See something with students, please report</a:t>
            </a:r>
          </a:p>
          <a:p>
            <a:r>
              <a:rPr lang="en-US" dirty="0" smtClean="0"/>
              <a:t>Employee actions that are sexually discriminatory, please report</a:t>
            </a:r>
          </a:p>
          <a:p>
            <a:endParaRPr lang="en-US" dirty="0"/>
          </a:p>
        </p:txBody>
      </p:sp>
    </p:spTree>
    <p:extLst>
      <p:ext uri="{BB962C8B-B14F-4D97-AF65-F5344CB8AC3E}">
        <p14:creationId xmlns:p14="http://schemas.microsoft.com/office/powerpoint/2010/main" val="723813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TASD – Title IX personnel</a:t>
            </a:r>
            <a:endParaRPr lang="en-US" dirty="0"/>
          </a:p>
        </p:txBody>
      </p:sp>
      <p:sp>
        <p:nvSpPr>
          <p:cNvPr id="3" name="Content Placeholder 2"/>
          <p:cNvSpPr>
            <a:spLocks noGrp="1"/>
          </p:cNvSpPr>
          <p:nvPr>
            <p:ph idx="1"/>
          </p:nvPr>
        </p:nvSpPr>
        <p:spPr/>
        <p:txBody>
          <a:bodyPr>
            <a:normAutofit/>
          </a:bodyPr>
          <a:lstStyle/>
          <a:p>
            <a:r>
              <a:rPr lang="en-US" sz="2800" dirty="0" smtClean="0"/>
              <a:t>Title IX – Positions in TASD</a:t>
            </a:r>
          </a:p>
          <a:p>
            <a:pPr lvl="1"/>
            <a:r>
              <a:rPr lang="en-US" sz="2400" dirty="0" smtClean="0"/>
              <a:t>Coordinator – Dr. Toth</a:t>
            </a:r>
          </a:p>
          <a:p>
            <a:pPr lvl="1"/>
            <a:r>
              <a:rPr lang="en-US" sz="2400" dirty="0" smtClean="0"/>
              <a:t>Liaison – Mrs. Nowak</a:t>
            </a:r>
          </a:p>
          <a:p>
            <a:pPr lvl="1"/>
            <a:r>
              <a:rPr lang="en-US" sz="2400" dirty="0" smtClean="0"/>
              <a:t>Investigators – Mrs. </a:t>
            </a:r>
            <a:r>
              <a:rPr lang="en-US" sz="2400" dirty="0" err="1" smtClean="0"/>
              <a:t>Orefice</a:t>
            </a:r>
            <a:r>
              <a:rPr lang="en-US" sz="2400" dirty="0" smtClean="0"/>
              <a:t> and Mr. </a:t>
            </a:r>
            <a:r>
              <a:rPr lang="en-US" sz="2400" dirty="0" err="1" smtClean="0"/>
              <a:t>D’Agostino</a:t>
            </a:r>
            <a:endParaRPr lang="en-US" sz="2400" dirty="0" smtClean="0"/>
          </a:p>
          <a:p>
            <a:pPr lvl="1"/>
            <a:r>
              <a:rPr lang="en-US" sz="2400" dirty="0" smtClean="0"/>
              <a:t>Decision Makers – Mr. McCabe, Mr. </a:t>
            </a:r>
            <a:r>
              <a:rPr lang="en-US" sz="2400" dirty="0" err="1" smtClean="0"/>
              <a:t>Czapla</a:t>
            </a:r>
            <a:r>
              <a:rPr lang="en-US" sz="2400" dirty="0" smtClean="0"/>
              <a:t>, and Mrs. </a:t>
            </a:r>
            <a:r>
              <a:rPr lang="en-US" sz="2400" dirty="0" err="1" smtClean="0"/>
              <a:t>Orefice</a:t>
            </a:r>
            <a:endParaRPr lang="en-US" sz="2400" dirty="0" smtClean="0"/>
          </a:p>
          <a:p>
            <a:pPr lvl="1"/>
            <a:r>
              <a:rPr lang="en-US" sz="2400" dirty="0" smtClean="0"/>
              <a:t>Appeal Decision Maker – </a:t>
            </a:r>
            <a:r>
              <a:rPr lang="en-US" sz="2400" dirty="0" err="1" smtClean="0"/>
              <a:t>Attny</a:t>
            </a:r>
            <a:r>
              <a:rPr lang="en-US" sz="2400" dirty="0" smtClean="0"/>
              <a:t>. Jeff Bowe</a:t>
            </a:r>
            <a:endParaRPr lang="en-US" sz="2400" dirty="0"/>
          </a:p>
        </p:txBody>
      </p:sp>
    </p:spTree>
    <p:extLst>
      <p:ext uri="{BB962C8B-B14F-4D97-AF65-F5344CB8AC3E}">
        <p14:creationId xmlns:p14="http://schemas.microsoft.com/office/powerpoint/2010/main" val="196709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2495" y="2301693"/>
            <a:ext cx="8534400" cy="1507067"/>
          </a:xfrm>
        </p:spPr>
        <p:txBody>
          <a:bodyPr/>
          <a:lstStyle/>
          <a:p>
            <a:r>
              <a:rPr lang="en-US" dirty="0" smtClean="0"/>
              <a:t>Thank You.</a:t>
            </a:r>
            <a:endParaRPr lang="en-US" dirty="0"/>
          </a:p>
        </p:txBody>
      </p:sp>
    </p:spTree>
    <p:extLst>
      <p:ext uri="{BB962C8B-B14F-4D97-AF65-F5344CB8AC3E}">
        <p14:creationId xmlns:p14="http://schemas.microsoft.com/office/powerpoint/2010/main" val="2422153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Title IX</a:t>
            </a:r>
            <a:endParaRPr lang="en-US" dirty="0"/>
          </a:p>
        </p:txBody>
      </p:sp>
      <p:sp>
        <p:nvSpPr>
          <p:cNvPr id="4" name="Content Placeholder 3"/>
          <p:cNvSpPr>
            <a:spLocks noGrp="1"/>
          </p:cNvSpPr>
          <p:nvPr>
            <p:ph idx="1"/>
          </p:nvPr>
        </p:nvSpPr>
        <p:spPr>
          <a:prstGeom prst="wedgeRectCallout">
            <a:avLst>
              <a:gd name="adj1" fmla="val 27167"/>
              <a:gd name="adj2" fmla="val 66371"/>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a:t>“No person in the United States shall, on the basis of sex, be excluded from participation in, be denied the benefits of, or be subjected to discrimination under any education program or activity receiving Federal financial assistance.”</a:t>
            </a:r>
          </a:p>
        </p:txBody>
      </p:sp>
    </p:spTree>
    <p:extLst>
      <p:ext uri="{BB962C8B-B14F-4D97-AF65-F5344CB8AC3E}">
        <p14:creationId xmlns:p14="http://schemas.microsoft.com/office/powerpoint/2010/main" val="3471029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Title IX – What and how to address</a:t>
            </a:r>
            <a:endParaRPr lang="en-US" sz="3200" dirty="0"/>
          </a:p>
        </p:txBody>
      </p:sp>
      <p:sp>
        <p:nvSpPr>
          <p:cNvPr id="3" name="Content Placeholder 2"/>
          <p:cNvSpPr>
            <a:spLocks noGrp="1"/>
          </p:cNvSpPr>
          <p:nvPr>
            <p:ph idx="1"/>
          </p:nvPr>
        </p:nvSpPr>
        <p:spPr/>
        <p:txBody>
          <a:bodyPr/>
          <a:lstStyle/>
          <a:p>
            <a:r>
              <a:rPr lang="en-US" dirty="0" smtClean="0"/>
              <a:t>Title IX – federal  civils rights law that prohibits discrimination based on sex and education</a:t>
            </a:r>
          </a:p>
          <a:p>
            <a:r>
              <a:rPr lang="en-US" dirty="0" smtClean="0"/>
              <a:t>Requirements – All educational entities must ensure that all  parties are not discriminated  against  based on sex. Each entity must have  policy and procedures in place to address potential issues.</a:t>
            </a:r>
          </a:p>
          <a:p>
            <a:r>
              <a:rPr lang="en-US" dirty="0" smtClean="0"/>
              <a:t>Responsibility – Schools must have personnel in place to address potential concerns in an unbiased manner</a:t>
            </a:r>
          </a:p>
          <a:p>
            <a:r>
              <a:rPr lang="en-US" dirty="0" smtClean="0"/>
              <a:t>How to implement – Training, Informing, creating awareness</a:t>
            </a:r>
            <a:endParaRPr lang="en-US" dirty="0"/>
          </a:p>
        </p:txBody>
      </p:sp>
    </p:spTree>
    <p:extLst>
      <p:ext uri="{BB962C8B-B14F-4D97-AF65-F5344CB8AC3E}">
        <p14:creationId xmlns:p14="http://schemas.microsoft.com/office/powerpoint/2010/main" val="741245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Title IX</a:t>
            </a:r>
            <a:endParaRPr lang="en-US" dirty="0"/>
          </a:p>
        </p:txBody>
      </p:sp>
      <p:sp>
        <p:nvSpPr>
          <p:cNvPr id="3" name="Content Placeholder 2"/>
          <p:cNvSpPr>
            <a:spLocks noGrp="1"/>
          </p:cNvSpPr>
          <p:nvPr>
            <p:ph idx="1"/>
          </p:nvPr>
        </p:nvSpPr>
        <p:spPr/>
        <p:txBody>
          <a:bodyPr>
            <a:normAutofit/>
          </a:bodyPr>
          <a:lstStyle/>
          <a:p>
            <a:r>
              <a:rPr lang="en-US" dirty="0"/>
              <a:t>It is a civil rights statute enacted in 1972 to prohibit discrimination based on sex in education programs and activities.</a:t>
            </a:r>
          </a:p>
          <a:p>
            <a:pPr marL="0" indent="0">
              <a:buNone/>
            </a:pPr>
            <a:endParaRPr lang="en-US" dirty="0"/>
          </a:p>
          <a:p>
            <a:pPr lvl="1"/>
            <a:r>
              <a:rPr lang="en-US" sz="1600" dirty="0"/>
              <a:t>Historically, people have commonly thought of Title IX as addressing </a:t>
            </a:r>
            <a:r>
              <a:rPr lang="en-US" sz="1600" b="1" dirty="0"/>
              <a:t>gender equity in sports </a:t>
            </a:r>
            <a:r>
              <a:rPr lang="en-US" sz="1600" dirty="0"/>
              <a:t>but Title IX has always had a </a:t>
            </a:r>
            <a:r>
              <a:rPr lang="en-US" sz="1600" i="1" dirty="0"/>
              <a:t>mandate</a:t>
            </a:r>
            <a:r>
              <a:rPr lang="en-US" sz="1600" dirty="0"/>
              <a:t> to address sex discrimination in hiring, admissions and other aspects of a school’s education programs or activities.</a:t>
            </a:r>
          </a:p>
          <a:p>
            <a:pPr marL="457200" lvl="1" indent="0">
              <a:buNone/>
            </a:pPr>
            <a:endParaRPr lang="en-US" sz="1600" dirty="0"/>
          </a:p>
          <a:p>
            <a:pPr lvl="1"/>
            <a:r>
              <a:rPr lang="en-US" sz="1600" dirty="0"/>
              <a:t>Today, Title IX’s reach is much broader.</a:t>
            </a:r>
          </a:p>
          <a:p>
            <a:pPr marL="0" indent="0">
              <a:buNone/>
            </a:pPr>
            <a:endParaRPr lang="en-US" dirty="0"/>
          </a:p>
        </p:txBody>
      </p:sp>
    </p:spTree>
    <p:extLst>
      <p:ext uri="{BB962C8B-B14F-4D97-AF65-F5344CB8AC3E}">
        <p14:creationId xmlns:p14="http://schemas.microsoft.com/office/powerpoint/2010/main" val="882237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for this training</a:t>
            </a:r>
            <a:endParaRPr lang="en-US" dirty="0"/>
          </a:p>
        </p:txBody>
      </p:sp>
      <p:sp>
        <p:nvSpPr>
          <p:cNvPr id="3" name="Content Placeholder 2"/>
          <p:cNvSpPr>
            <a:spLocks noGrp="1"/>
          </p:cNvSpPr>
          <p:nvPr>
            <p:ph idx="1"/>
          </p:nvPr>
        </p:nvSpPr>
        <p:spPr/>
        <p:txBody>
          <a:bodyPr/>
          <a:lstStyle/>
          <a:p>
            <a:r>
              <a:rPr lang="en-US" dirty="0" smtClean="0"/>
              <a:t>Penn State – Sandusky issue</a:t>
            </a:r>
          </a:p>
          <a:p>
            <a:r>
              <a:rPr lang="en-US" dirty="0" smtClean="0"/>
              <a:t>Ohio State – Sexual Abuse cover-up</a:t>
            </a:r>
          </a:p>
          <a:p>
            <a:r>
              <a:rPr lang="en-US" dirty="0" smtClean="0"/>
              <a:t>Michigan State – College and Olympic Athletes</a:t>
            </a:r>
            <a:endParaRPr lang="en-US" dirty="0"/>
          </a:p>
        </p:txBody>
      </p:sp>
    </p:spTree>
    <p:extLst>
      <p:ext uri="{BB962C8B-B14F-4D97-AF65-F5344CB8AC3E}">
        <p14:creationId xmlns:p14="http://schemas.microsoft.com/office/powerpoint/2010/main" val="360080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Primary Objectives</a:t>
            </a:r>
            <a:endParaRPr lang="en-US" dirty="0"/>
          </a:p>
        </p:txBody>
      </p:sp>
      <p:sp>
        <p:nvSpPr>
          <p:cNvPr id="3" name="Content Placeholder 2"/>
          <p:cNvSpPr>
            <a:spLocks noGrp="1"/>
          </p:cNvSpPr>
          <p:nvPr>
            <p:ph idx="1"/>
          </p:nvPr>
        </p:nvSpPr>
        <p:spPr/>
        <p:txBody>
          <a:bodyPr/>
          <a:lstStyle/>
          <a:p>
            <a:pPr marL="457200" lvl="1" indent="0">
              <a:buNone/>
            </a:pPr>
            <a:r>
              <a:rPr lang="en-US" sz="2400" dirty="0"/>
              <a:t>Title IX has two primary objectives :</a:t>
            </a:r>
          </a:p>
          <a:p>
            <a:pPr lvl="1">
              <a:buFont typeface="Wingdings" panose="05000000000000000000" pitchFamily="2" charset="2"/>
              <a:buChar char="ü"/>
            </a:pPr>
            <a:r>
              <a:rPr lang="en-US" sz="2400" dirty="0"/>
              <a:t>	To avoid use of federal funds to support discriminatory practices</a:t>
            </a:r>
          </a:p>
          <a:p>
            <a:pPr lvl="1">
              <a:buFont typeface="Wingdings" panose="05000000000000000000" pitchFamily="2" charset="2"/>
              <a:buChar char="ü"/>
            </a:pPr>
            <a:r>
              <a:rPr lang="en-US" sz="2400" dirty="0"/>
              <a:t>   To provide individuals with effective protection against discriminatory </a:t>
            </a:r>
            <a:r>
              <a:rPr lang="en-US" sz="2400" dirty="0" smtClean="0"/>
              <a:t>practices</a:t>
            </a:r>
            <a:endParaRPr lang="en-US" sz="2400" dirty="0"/>
          </a:p>
          <a:p>
            <a:pPr marL="0" indent="0">
              <a:buNone/>
            </a:pPr>
            <a:endParaRPr lang="en-US" dirty="0"/>
          </a:p>
        </p:txBody>
      </p:sp>
    </p:spTree>
    <p:extLst>
      <p:ext uri="{BB962C8B-B14F-4D97-AF65-F5344CB8AC3E}">
        <p14:creationId xmlns:p14="http://schemas.microsoft.com/office/powerpoint/2010/main" val="2082545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changes and Regulations</a:t>
            </a:r>
            <a:endParaRPr lang="en-US" dirty="0"/>
          </a:p>
        </p:txBody>
      </p:sp>
      <p:sp>
        <p:nvSpPr>
          <p:cNvPr id="3" name="Content Placeholder 2"/>
          <p:cNvSpPr>
            <a:spLocks noGrp="1"/>
          </p:cNvSpPr>
          <p:nvPr>
            <p:ph idx="1"/>
          </p:nvPr>
        </p:nvSpPr>
        <p:spPr/>
        <p:txBody>
          <a:bodyPr>
            <a:normAutofit fontScale="40000" lnSpcReduction="20000"/>
          </a:bodyPr>
          <a:lstStyle/>
          <a:p>
            <a:r>
              <a:rPr lang="en-US" sz="3600" dirty="0"/>
              <a:t>On May 6, 2020, the U.S. Department of Education issued the 2,033 page document that amended the regulations implementing the Title IX of the Education Amendments of 1972 and which contained the new </a:t>
            </a:r>
            <a:r>
              <a:rPr lang="en-US" sz="3600" b="1" dirty="0"/>
              <a:t>Final Regulations. </a:t>
            </a:r>
          </a:p>
          <a:p>
            <a:pPr marL="0" indent="0">
              <a:buNone/>
            </a:pPr>
            <a:endParaRPr lang="en-US" sz="3600" b="1" dirty="0"/>
          </a:p>
          <a:p>
            <a:r>
              <a:rPr lang="en-US" sz="3600" dirty="0"/>
              <a:t>Steps that led to the Final Regulations:</a:t>
            </a:r>
          </a:p>
          <a:p>
            <a:pPr lvl="1">
              <a:buFont typeface="Wingdings" panose="05000000000000000000" pitchFamily="2" charset="2"/>
              <a:buChar char="Ø"/>
            </a:pPr>
            <a:endParaRPr lang="en-US" sz="3600" dirty="0"/>
          </a:p>
          <a:p>
            <a:pPr lvl="1">
              <a:buFont typeface="Wingdings" panose="05000000000000000000" pitchFamily="2" charset="2"/>
              <a:buChar char="Ø"/>
            </a:pPr>
            <a:r>
              <a:rPr lang="en-US" sz="3600" dirty="0"/>
              <a:t>In November 2018, the U.S. Department of Education issued proposed changes to Title IX procedures as called the Notice of Proposed Rulemaking or NPRM.</a:t>
            </a:r>
          </a:p>
          <a:p>
            <a:pPr marL="457200" lvl="1" indent="0">
              <a:buNone/>
            </a:pPr>
            <a:endParaRPr lang="en-US" sz="3600" dirty="0"/>
          </a:p>
          <a:p>
            <a:pPr lvl="1">
              <a:buFont typeface="Wingdings" panose="05000000000000000000" pitchFamily="2" charset="2"/>
              <a:buChar char="Ø"/>
            </a:pPr>
            <a:r>
              <a:rPr lang="en-US" sz="3600" dirty="0"/>
              <a:t>U.S. Department of Education received over 124,000 comments during a 6 month public comment period following release of the NPRM.  </a:t>
            </a:r>
          </a:p>
          <a:p>
            <a:pPr marL="457200" lvl="1" indent="0">
              <a:buNone/>
            </a:pPr>
            <a:endParaRPr lang="en-US" sz="3600" dirty="0"/>
          </a:p>
          <a:p>
            <a:pPr lvl="1">
              <a:buFont typeface="Wingdings" panose="05000000000000000000" pitchFamily="2" charset="2"/>
              <a:buChar char="Ø"/>
            </a:pPr>
            <a:r>
              <a:rPr lang="en-US" sz="3600" dirty="0"/>
              <a:t>18 months later, the final regulations were issued.</a:t>
            </a:r>
            <a:endParaRPr lang="en-US" sz="3400" dirty="0"/>
          </a:p>
          <a:p>
            <a:endParaRPr lang="en-US" dirty="0"/>
          </a:p>
        </p:txBody>
      </p:sp>
    </p:spTree>
    <p:extLst>
      <p:ext uri="{BB962C8B-B14F-4D97-AF65-F5344CB8AC3E}">
        <p14:creationId xmlns:p14="http://schemas.microsoft.com/office/powerpoint/2010/main" val="3755776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What Do the Final Regulations Require?</a:t>
            </a:r>
          </a:p>
        </p:txBody>
      </p:sp>
      <p:sp>
        <p:nvSpPr>
          <p:cNvPr id="3" name="Content Placeholder 2"/>
          <p:cNvSpPr>
            <a:spLocks noGrp="1"/>
          </p:cNvSpPr>
          <p:nvPr>
            <p:ph idx="1"/>
          </p:nvPr>
        </p:nvSpPr>
        <p:spPr/>
        <p:txBody>
          <a:bodyPr>
            <a:normAutofit/>
          </a:bodyPr>
          <a:lstStyle/>
          <a:p>
            <a:pPr marL="457200" lvl="1" indent="0">
              <a:buNone/>
            </a:pPr>
            <a:r>
              <a:rPr lang="en-US" dirty="0"/>
              <a:t>Final Regulations require schools to:</a:t>
            </a:r>
          </a:p>
          <a:p>
            <a:pPr marL="457200" lvl="1" indent="0">
              <a:buNone/>
            </a:pPr>
            <a:r>
              <a:rPr lang="en-US" dirty="0"/>
              <a:t> </a:t>
            </a:r>
          </a:p>
          <a:p>
            <a:pPr marL="1371600" lvl="2" indent="-457200">
              <a:buFont typeface="+mj-lt"/>
              <a:buAutoNum type="arabicPeriod"/>
            </a:pPr>
            <a:r>
              <a:rPr lang="en-US" dirty="0"/>
              <a:t>Respond </a:t>
            </a:r>
            <a:r>
              <a:rPr lang="en-US" b="1" dirty="0"/>
              <a:t>Promptly</a:t>
            </a:r>
            <a:r>
              <a:rPr lang="en-US" dirty="0"/>
              <a:t> and </a:t>
            </a:r>
            <a:r>
              <a:rPr lang="en-US" b="1" dirty="0"/>
              <a:t>Supportively</a:t>
            </a:r>
            <a:r>
              <a:rPr lang="en-US" dirty="0"/>
              <a:t> to persons alleged to have been victimized by sexual harassment</a:t>
            </a:r>
          </a:p>
          <a:p>
            <a:pPr marL="1371600" lvl="2" indent="-457200">
              <a:buFont typeface="+mj-lt"/>
              <a:buAutoNum type="arabicPeriod"/>
            </a:pPr>
            <a:endParaRPr lang="en-US" dirty="0"/>
          </a:p>
          <a:p>
            <a:pPr marL="1371600" lvl="2" indent="-457200">
              <a:buFont typeface="+mj-lt"/>
              <a:buAutoNum type="arabicPeriod"/>
            </a:pPr>
            <a:r>
              <a:rPr lang="en-US" dirty="0"/>
              <a:t>Resolve allegations of sexual harassment </a:t>
            </a:r>
            <a:r>
              <a:rPr lang="en-US" b="1" dirty="0"/>
              <a:t>promptly and accurately </a:t>
            </a:r>
            <a:r>
              <a:rPr lang="en-US" dirty="0"/>
              <a:t>under a </a:t>
            </a:r>
            <a:r>
              <a:rPr lang="en-US" b="1" dirty="0"/>
              <a:t>predictable, fair grievance process </a:t>
            </a:r>
            <a:r>
              <a:rPr lang="en-US" dirty="0"/>
              <a:t>that provides </a:t>
            </a:r>
            <a:r>
              <a:rPr lang="en-US" b="1" dirty="0"/>
              <a:t>due process </a:t>
            </a:r>
            <a:r>
              <a:rPr lang="en-US" dirty="0"/>
              <a:t>protections to the alleged victim and alleged perpetrators of sexual harassment</a:t>
            </a:r>
          </a:p>
          <a:p>
            <a:pPr marL="1371600" lvl="2" indent="-457200">
              <a:buFont typeface="+mj-lt"/>
              <a:buAutoNum type="arabicPeriod"/>
            </a:pPr>
            <a:endParaRPr lang="en-US" dirty="0"/>
          </a:p>
          <a:p>
            <a:pPr marL="1371600" lvl="2" indent="-457200">
              <a:buFont typeface="+mj-lt"/>
              <a:buAutoNum type="arabicPeriod"/>
            </a:pPr>
            <a:r>
              <a:rPr lang="en-US" dirty="0"/>
              <a:t>Effectively implement remedies for victims</a:t>
            </a:r>
          </a:p>
          <a:p>
            <a:pPr marL="0" indent="0">
              <a:buNone/>
            </a:pPr>
            <a:endParaRPr lang="en-US" dirty="0"/>
          </a:p>
        </p:txBody>
      </p:sp>
    </p:spTree>
    <p:extLst>
      <p:ext uri="{BB962C8B-B14F-4D97-AF65-F5344CB8AC3E}">
        <p14:creationId xmlns:p14="http://schemas.microsoft.com/office/powerpoint/2010/main" val="1818008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Expectations</a:t>
            </a:r>
            <a:endParaRPr lang="en-US" dirty="0"/>
          </a:p>
        </p:txBody>
      </p:sp>
      <p:sp>
        <p:nvSpPr>
          <p:cNvPr id="3" name="Content Placeholder 2"/>
          <p:cNvSpPr>
            <a:spLocks noGrp="1"/>
          </p:cNvSpPr>
          <p:nvPr>
            <p:ph idx="1"/>
          </p:nvPr>
        </p:nvSpPr>
        <p:spPr/>
        <p:txBody>
          <a:bodyPr/>
          <a:lstStyle/>
          <a:p>
            <a:pPr lvl="1">
              <a:buFont typeface="Wingdings" panose="05000000000000000000" pitchFamily="2" charset="2"/>
              <a:buChar char="Ø"/>
            </a:pPr>
            <a:r>
              <a:rPr lang="en-US" dirty="0"/>
              <a:t>	Prompt</a:t>
            </a:r>
          </a:p>
          <a:p>
            <a:pPr lvl="1">
              <a:buFont typeface="Wingdings" panose="05000000000000000000" pitchFamily="2" charset="2"/>
              <a:buChar char="Ø"/>
            </a:pPr>
            <a:r>
              <a:rPr lang="en-US" dirty="0"/>
              <a:t>	Equitable</a:t>
            </a:r>
          </a:p>
          <a:p>
            <a:pPr lvl="1">
              <a:buFont typeface="Wingdings" panose="05000000000000000000" pitchFamily="2" charset="2"/>
              <a:buChar char="Ø"/>
            </a:pPr>
            <a:r>
              <a:rPr lang="en-US" dirty="0"/>
              <a:t>	Supportive Measures</a:t>
            </a:r>
          </a:p>
          <a:p>
            <a:pPr lvl="1">
              <a:buFont typeface="Wingdings" panose="05000000000000000000" pitchFamily="2" charset="2"/>
              <a:buChar char="Ø"/>
            </a:pPr>
            <a:r>
              <a:rPr lang="en-US" dirty="0"/>
              <a:t>	Due Process </a:t>
            </a:r>
          </a:p>
          <a:p>
            <a:pPr lvl="1">
              <a:buFont typeface="Wingdings" panose="05000000000000000000" pitchFamily="2" charset="2"/>
              <a:buChar char="Ø"/>
            </a:pPr>
            <a:r>
              <a:rPr lang="en-US" dirty="0"/>
              <a:t>   Remedies</a:t>
            </a:r>
          </a:p>
          <a:p>
            <a:pPr marL="457200" lvl="1" indent="0">
              <a:buNone/>
            </a:pPr>
            <a:endParaRPr lang="en-US" dirty="0"/>
          </a:p>
          <a:p>
            <a:pPr marL="457200" lvl="1" indent="0">
              <a:buNone/>
            </a:pPr>
            <a:r>
              <a:rPr lang="en-US" dirty="0"/>
              <a:t>Schools must keep these terms in mind as they create and implement their policies and procedures.</a:t>
            </a:r>
          </a:p>
          <a:p>
            <a:r>
              <a:rPr lang="en-US" dirty="0" smtClean="0"/>
              <a:t>Similar to State of PA – safe2say</a:t>
            </a:r>
            <a:endParaRPr lang="en-US" dirty="0"/>
          </a:p>
        </p:txBody>
      </p:sp>
    </p:spTree>
    <p:extLst>
      <p:ext uri="{BB962C8B-B14F-4D97-AF65-F5344CB8AC3E}">
        <p14:creationId xmlns:p14="http://schemas.microsoft.com/office/powerpoint/2010/main" val="22506940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568</TotalTime>
  <Words>493</Words>
  <Application>Microsoft Office PowerPoint</Application>
  <PresentationFormat>Widescreen</PresentationFormat>
  <Paragraphs>61</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Gothic</vt:lpstr>
      <vt:lpstr>Wingdings</vt:lpstr>
      <vt:lpstr>Wingdings 3</vt:lpstr>
      <vt:lpstr>Ion</vt:lpstr>
      <vt:lpstr>Tamaqua Area SD </vt:lpstr>
      <vt:lpstr>What Is Title IX</vt:lpstr>
      <vt:lpstr>Title IX – What and how to address</vt:lpstr>
      <vt:lpstr>History of Title IX</vt:lpstr>
      <vt:lpstr>Reasons for this training</vt:lpstr>
      <vt:lpstr>Two Primary Objectives</vt:lpstr>
      <vt:lpstr>Title IX changes and Regulations</vt:lpstr>
      <vt:lpstr>What Do the Final Regulations Require?</vt:lpstr>
      <vt:lpstr>Expectations</vt:lpstr>
      <vt:lpstr>Done for Protection</vt:lpstr>
      <vt:lpstr>TASD – Title IX personnel</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Tamaqua Area SD</dc:title>
  <dc:creator>Stephen Toth</dc:creator>
  <cp:lastModifiedBy>Stephen Toth</cp:lastModifiedBy>
  <cp:revision>8</cp:revision>
  <cp:lastPrinted>2022-07-27T13:00:01Z</cp:lastPrinted>
  <dcterms:created xsi:type="dcterms:W3CDTF">2020-08-13T13:01:44Z</dcterms:created>
  <dcterms:modified xsi:type="dcterms:W3CDTF">2022-07-27T14:38:21Z</dcterms:modified>
</cp:coreProperties>
</file>